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22" r:id="rId3"/>
    <p:sldId id="265" r:id="rId4"/>
    <p:sldId id="266" r:id="rId5"/>
    <p:sldId id="267" r:id="rId6"/>
    <p:sldId id="295" r:id="rId7"/>
    <p:sldId id="257" r:id="rId8"/>
    <p:sldId id="258" r:id="rId9"/>
    <p:sldId id="259" r:id="rId10"/>
    <p:sldId id="260" r:id="rId11"/>
    <p:sldId id="268" r:id="rId12"/>
    <p:sldId id="325" r:id="rId13"/>
    <p:sldId id="331" r:id="rId14"/>
    <p:sldId id="326" r:id="rId15"/>
    <p:sldId id="327" r:id="rId16"/>
    <p:sldId id="328" r:id="rId17"/>
    <p:sldId id="329" r:id="rId18"/>
    <p:sldId id="330" r:id="rId19"/>
    <p:sldId id="332" r:id="rId20"/>
    <p:sldId id="333" r:id="rId21"/>
    <p:sldId id="337" r:id="rId22"/>
    <p:sldId id="338" r:id="rId23"/>
    <p:sldId id="334" r:id="rId24"/>
    <p:sldId id="339" r:id="rId25"/>
    <p:sldId id="340" r:id="rId26"/>
    <p:sldId id="341" r:id="rId27"/>
    <p:sldId id="342" r:id="rId28"/>
    <p:sldId id="335" r:id="rId29"/>
    <p:sldId id="343" r:id="rId30"/>
    <p:sldId id="344" r:id="rId31"/>
    <p:sldId id="345" r:id="rId32"/>
    <p:sldId id="316" r:id="rId33"/>
    <p:sldId id="317" r:id="rId34"/>
    <p:sldId id="336" r:id="rId35"/>
    <p:sldId id="297" r:id="rId36"/>
    <p:sldId id="319" r:id="rId37"/>
    <p:sldId id="320" r:id="rId38"/>
    <p:sldId id="321" r:id="rId39"/>
    <p:sldId id="318" r:id="rId40"/>
    <p:sldId id="298" r:id="rId41"/>
    <p:sldId id="310" r:id="rId42"/>
    <p:sldId id="311" r:id="rId43"/>
    <p:sldId id="312" r:id="rId44"/>
    <p:sldId id="315" r:id="rId45"/>
    <p:sldId id="313" r:id="rId46"/>
    <p:sldId id="270" r:id="rId47"/>
    <p:sldId id="296" r:id="rId48"/>
    <p:sldId id="271" r:id="rId49"/>
    <p:sldId id="272" r:id="rId50"/>
    <p:sldId id="273" r:id="rId51"/>
    <p:sldId id="274" r:id="rId52"/>
    <p:sldId id="276" r:id="rId53"/>
    <p:sldId id="277" r:id="rId54"/>
    <p:sldId id="279" r:id="rId55"/>
    <p:sldId id="280" r:id="rId56"/>
    <p:sldId id="323" r:id="rId57"/>
    <p:sldId id="282" r:id="rId58"/>
    <p:sldId id="283" r:id="rId59"/>
    <p:sldId id="284" r:id="rId60"/>
    <p:sldId id="285" r:id="rId61"/>
    <p:sldId id="286" r:id="rId62"/>
    <p:sldId id="287" r:id="rId63"/>
    <p:sldId id="324" r:id="rId64"/>
    <p:sldId id="288" r:id="rId65"/>
    <p:sldId id="305" r:id="rId66"/>
    <p:sldId id="306" r:id="rId67"/>
    <p:sldId id="307" r:id="rId68"/>
    <p:sldId id="299" r:id="rId69"/>
    <p:sldId id="290" r:id="rId70"/>
    <p:sldId id="301" r:id="rId71"/>
    <p:sldId id="302" r:id="rId72"/>
    <p:sldId id="303" r:id="rId73"/>
    <p:sldId id="304" r:id="rId74"/>
    <p:sldId id="291" r:id="rId75"/>
    <p:sldId id="300" r:id="rId76"/>
    <p:sldId id="292" r:id="rId77"/>
    <p:sldId id="308" r:id="rId78"/>
    <p:sldId id="309" r:id="rId79"/>
    <p:sldId id="293" r:id="rId80"/>
    <p:sldId id="294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38.png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  <p:pic>
        <p:nvPicPr>
          <p:cNvPr id="4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C8569F9F-5192-5243-B612-0C3359DA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9642"/>
            <a:ext cx="5456279" cy="32737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DB5A20-BBD8-D945-BE96-8E667F47D261}"/>
              </a:ext>
            </a:extLst>
          </p:cNvPr>
          <p:cNvSpPr txBox="1"/>
          <p:nvPr/>
        </p:nvSpPr>
        <p:spPr>
          <a:xfrm>
            <a:off x="8052838" y="5238234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C562-154C-8D44-8253-0F6C235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sz="3100"/>
              <a:t>Big Data and Distributed Sensor Networks </a:t>
            </a:r>
            <a:br>
              <a:rPr lang="en-US" sz="310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BD711-DA98-0245-8292-91D4397B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 fontScale="92500"/>
          </a:bodyPr>
          <a:lstStyle/>
          <a:p>
            <a:r>
              <a:rPr lang="en-US" sz="2300" i="1" dirty="0"/>
              <a:t>REPORT TO THE PRESIDENT BIG DATA AND PRIVACY: A TECHNOLOGICAL PERSPECTIVE (PCAST 2016)</a:t>
            </a:r>
          </a:p>
          <a:p>
            <a:r>
              <a:rPr lang="en-US" sz="2300" i="1" dirty="0"/>
              <a:t>Undefined By Data: A Survey of Big Data Definitions (Ward et al 2013)</a:t>
            </a:r>
          </a:p>
          <a:p>
            <a:r>
              <a:rPr lang="en-US" i="1" dirty="0"/>
              <a:t>Distributed sensor networks -- review of recent research (Qi et al 2001)</a:t>
            </a:r>
            <a:endParaRPr lang="en-US" sz="2300" i="1" dirty="0"/>
          </a:p>
          <a:p>
            <a:pPr marL="0" indent="0">
              <a:buNone/>
            </a:pPr>
            <a:endParaRPr lang="en-US" sz="2300" i="1" dirty="0"/>
          </a:p>
          <a:p>
            <a:endParaRPr lang="en-US" sz="2300" i="1" dirty="0"/>
          </a:p>
          <a:p>
            <a:endParaRPr lang="en-US" sz="23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hone&#10;&#10;Description automatically generated">
            <a:extLst>
              <a:ext uri="{FF2B5EF4-FFF2-40B4-BE49-F238E27FC236}">
                <a16:creationId xmlns:a16="http://schemas.microsoft.com/office/drawing/2014/main" id="{5E87988E-2B5E-894C-81F2-E74D8450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8" y="577457"/>
            <a:ext cx="2364317" cy="2228368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346B551-A4FB-0C48-A602-2070CA14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2775" y="922444"/>
            <a:ext cx="2364317" cy="15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FC1C5C-51B8-4447-9810-2951B8DFA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326" y="3796452"/>
            <a:ext cx="5452365" cy="27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951FC-BEB9-0D44-915C-BDB8CDBF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Big data management for dsns</a:t>
            </a:r>
          </a:p>
        </p:txBody>
      </p:sp>
    </p:spTree>
    <p:extLst>
      <p:ext uri="{BB962C8B-B14F-4D97-AF65-F5344CB8AC3E}">
        <p14:creationId xmlns:p14="http://schemas.microsoft.com/office/powerpoint/2010/main" val="295144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C72933-0091-3E46-9E3B-7846E72A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Data Grid (Chervenak et al 2000)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7BEA66-6543-1544-A1AD-51692E093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11" y="951493"/>
            <a:ext cx="7485517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7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40C3A-F726-824B-8C27-308F1290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CAMDOOP (costa et al 2012)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89005DA-F3CA-2244-8BFF-2EB1ACE1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167" y="951493"/>
            <a:ext cx="5667604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6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1C0AB-BB8C-0A43-A973-C906458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Big Data reduction framework (REHMAN et al 2016)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B0F5D5-105F-4841-9B0E-47068170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30" y="951493"/>
            <a:ext cx="4577681" cy="29754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8F03A-E75C-6A46-90AD-F421B8157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02" y="951493"/>
            <a:ext cx="5021931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2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314A3-1C37-8144-B3DE-0714493A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Fog Computing: Focusing on Mobile Users at the Edge (luan et al 2015)</a:t>
            </a:r>
          </a:p>
        </p:txBody>
      </p:sp>
      <p:sp useBgFill="1">
        <p:nvSpPr>
          <p:cNvPr id="135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88D314D-08B3-544A-AF05-930932FE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47719"/>
            <a:ext cx="6112382" cy="43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5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C345F2-A9FD-1547-BAC3-35F1694B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 b="1">
                <a:solidFill>
                  <a:srgbClr val="FFFFFF"/>
                </a:solidFill>
              </a:rPr>
              <a:t>Self-organizing Artificial Neural Networks into Hydrographic Big Data Reduction Process</a:t>
            </a:r>
            <a:br>
              <a:rPr lang="en-US" sz="2300" b="1">
                <a:solidFill>
                  <a:srgbClr val="FFFFFF"/>
                </a:solidFill>
              </a:rPr>
            </a:br>
            <a:r>
              <a:rPr lang="en-US" sz="2300" b="1">
                <a:solidFill>
                  <a:srgbClr val="FFFFFF"/>
                </a:solidFill>
              </a:rPr>
              <a:t>(</a:t>
            </a:r>
            <a:r>
              <a:rPr lang="en-US" sz="2300">
                <a:solidFill>
                  <a:srgbClr val="FFFFFF"/>
                </a:solidFill>
              </a:rPr>
              <a:t>Stateczny et al 2014)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B6C2F-BC5D-C74D-9DAE-CD574EA77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61" y="1136606"/>
            <a:ext cx="414245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35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12F8A-A4CF-7A40-ACC2-AE51596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Predictive analytics and forecasting for dsns</a:t>
            </a:r>
          </a:p>
        </p:txBody>
      </p:sp>
    </p:spTree>
    <p:extLst>
      <p:ext uri="{BB962C8B-B14F-4D97-AF65-F5344CB8AC3E}">
        <p14:creationId xmlns:p14="http://schemas.microsoft.com/office/powerpoint/2010/main" val="190564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DSNs and DSN management: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59894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526A97-77AA-A148-956F-27282A7E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Energy conservation in wireless sensor networks: A survey (</a:t>
            </a:r>
            <a:r>
              <a:rPr lang="en-US" sz="2600" b="1" dirty="0" err="1">
                <a:solidFill>
                  <a:srgbClr val="FFFFFF"/>
                </a:solidFill>
              </a:rPr>
              <a:t>anastasi</a:t>
            </a:r>
            <a:r>
              <a:rPr lang="en-US" sz="2600" b="1" dirty="0">
                <a:solidFill>
                  <a:srgbClr val="FFFFFF"/>
                </a:solidFill>
              </a:rPr>
              <a:t> et al 2009)</a:t>
            </a:r>
            <a:br>
              <a:rPr lang="en-US" sz="2600" b="1" dirty="0">
                <a:solidFill>
                  <a:srgbClr val="FFFFFF"/>
                </a:solidFill>
              </a:rPr>
            </a:br>
            <a:endParaRPr lang="en-US" sz="2600" dirty="0">
              <a:solidFill>
                <a:srgbClr val="FFFFFF"/>
              </a:solidFill>
            </a:endParaRP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46562-71B2-A14D-9EB4-D2F69501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98" y="951493"/>
            <a:ext cx="6198943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81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4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49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6EAF0-1B0E-1747-A9FE-83429A95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Efficient Mining of Partial Periodic Patterns in Time Series Database (HAN et al 1999)</a:t>
            </a:r>
          </a:p>
        </p:txBody>
      </p:sp>
      <p:sp useBgFill="1">
        <p:nvSpPr>
          <p:cNvPr id="25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6A31798-D0C2-874E-B328-DDBD20CC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484573"/>
            <a:ext cx="6112382" cy="38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6E6B69-B714-1C4D-883F-DA080FBE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/>
              <a:t>An Energy-efficient Querying Framework In SensorNetworks For Detecting Node Similarities (TULONE et al 2006)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EA7C4B-0288-A346-B966-03D4FBB8E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485" y="951493"/>
            <a:ext cx="3851771" cy="29754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4E18D1-C115-E64C-A075-31345F022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005885"/>
            <a:ext cx="5051472" cy="28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0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CDD40-B52C-244E-9084-4FA40E18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Topology and localization</a:t>
            </a:r>
          </a:p>
        </p:txBody>
      </p:sp>
    </p:spTree>
    <p:extLst>
      <p:ext uri="{BB962C8B-B14F-4D97-AF65-F5344CB8AC3E}">
        <p14:creationId xmlns:p14="http://schemas.microsoft.com/office/powerpoint/2010/main" val="374112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1D440F-42B5-A249-A3AD-28DF107E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dirty="0"/>
              <a:t>Distributed localization in wireless sensor networks: a quantitative comparison (</a:t>
            </a:r>
            <a:r>
              <a:rPr lang="en-US" sz="2100" dirty="0" err="1"/>
              <a:t>langendoen</a:t>
            </a:r>
            <a:r>
              <a:rPr lang="en-US" sz="2100" dirty="0"/>
              <a:t> et al 2003)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6A709AF-A496-5448-A8EB-79A695B9D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7" b="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94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1323EB-EC7D-5B4E-B36D-228FF8F8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/>
              <a:t>Infrasound and seismic detections associated with the 7 September 2015 Bangkok fireball (</a:t>
            </a:r>
            <a:r>
              <a:rPr lang="en-US" sz="2400"/>
              <a:t>Caudron et al 2016)</a:t>
            </a:r>
            <a:br>
              <a:rPr lang="en-US" sz="2400" b="1"/>
            </a:br>
            <a:endParaRPr lang="en-US" sz="2400"/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C443E48B-A291-1449-9344-A73B24530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" r="-5" b="-5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33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79CDAD-4287-B745-B865-B3F0CB2A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A Direction Finder for Power Quality Disturbances Based Upon Disturbance Power and Energy (PARSONS et al 1998)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F116572-8BB7-894E-89B9-F2264290E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96" y="2335893"/>
            <a:ext cx="4635583" cy="21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29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E67BA5-5938-3947-9947-47BA14E3C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Optimal Number and Locations of Power Quality Monitors Considering System Topology (won et al 2008)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E0CFC9FD-365D-4CE7-AD41-1D096107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E452C3-47C8-954D-AE97-7710A5FE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47" y="1136606"/>
            <a:ext cx="2860810" cy="4577297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5175411-8584-EA4B-A8E4-38CA6FB3E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42" y="1197293"/>
            <a:ext cx="2974328" cy="44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52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883EC-1BA9-F541-9AF6-9A56A97A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Optimizations for triggering</a:t>
            </a:r>
          </a:p>
        </p:txBody>
      </p:sp>
    </p:spTree>
    <p:extLst>
      <p:ext uri="{BB962C8B-B14F-4D97-AF65-F5344CB8AC3E}">
        <p14:creationId xmlns:p14="http://schemas.microsoft.com/office/powerpoint/2010/main" val="865500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329FC9-01ED-7A42-B9E9-A71C7361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Wireless integrated network sensors (pottie et al 2000)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BE4C5-F02B-2244-AD05-414ABBF5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99" y="951493"/>
            <a:ext cx="9836340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7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71070"/>
            <a:ext cx="9905998" cy="1478570"/>
          </a:xfrm>
        </p:spPr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pic>
        <p:nvPicPr>
          <p:cNvPr id="5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913B8C35-4917-644B-838C-B132B1EA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42" y="840129"/>
            <a:ext cx="9403337" cy="5645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1DA68-84FE-E140-8B79-085C02F98B6F}"/>
              </a:ext>
            </a:extLst>
          </p:cNvPr>
          <p:cNvSpPr txBox="1"/>
          <p:nvPr/>
        </p:nvSpPr>
        <p:spPr>
          <a:xfrm>
            <a:off x="5323110" y="64854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352DA1-8B80-654D-A4A3-444147FE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An Adaptive Sampling Algorithm for Effective Energy Management in Wireless Sensor Networks With Energy-Hungry Sensors (Alippi et al 2010)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3909C-DA3F-1242-9E03-F0BEF46C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957" y="951493"/>
            <a:ext cx="4090024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43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8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A4A153-35A8-9943-AC58-68450FA3F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topology Control in Wireless Ad Hoc and Sensor Networks (SANti 2005)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3CD7D-D963-F641-A8C5-A92C76EA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314" y="951493"/>
            <a:ext cx="4491310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0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Laha design: converting primitive data into actionable insights &amp; sensor big data management </a:t>
            </a:r>
          </a:p>
        </p:txBody>
      </p:sp>
    </p:spTree>
    <p:extLst>
      <p:ext uri="{BB962C8B-B14F-4D97-AF65-F5344CB8AC3E}">
        <p14:creationId xmlns:p14="http://schemas.microsoft.com/office/powerpoint/2010/main" val="4186382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45198957-5AAD-0745-8D91-7645B1D4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965201"/>
            <a:ext cx="4927599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686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Design: Laha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Primitive data goes in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Actionable insights come out</a:t>
            </a:r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905BD5-5ECF-464A-B9F5-7BF26FDC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6" y="498140"/>
            <a:ext cx="8073092" cy="58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12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IML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43101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Raw Sensor Samples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15 Minutes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89" y="527050"/>
            <a:ext cx="7884502" cy="5694363"/>
          </a:xfrm>
          <a:prstGeom prst="rect">
            <a:avLst/>
          </a:prstGeom>
        </p:spPr>
      </p:pic>
      <p:pic>
        <p:nvPicPr>
          <p:cNvPr id="11" name="Picture 10" descr="A picture containing brush, tree&#10;&#10;Description automatically generated">
            <a:extLst>
              <a:ext uri="{FF2B5EF4-FFF2-40B4-BE49-F238E27FC236}">
                <a16:creationId xmlns:a16="http://schemas.microsoft.com/office/drawing/2014/main" id="{1BB212A6-7659-0846-97C5-71CBF367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32" y="2176463"/>
            <a:ext cx="7305964" cy="11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AML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Summary statistics of extracted features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24 Hours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Weeks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100815" y="488950"/>
            <a:ext cx="8099141" cy="58516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05F4D34-25FB-5E4D-8A7C-E5F304F4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96" y="182368"/>
            <a:ext cx="7123981" cy="40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14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DL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potential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Month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2CC8B0-695C-2E44-9922-4073D978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A9C8B8-C220-124C-BABA-8B49533E6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231" y="-1855"/>
            <a:ext cx="6542131" cy="36799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3B38D-BCCD-F94A-BB8E-702C982B8DF2}"/>
              </a:ext>
            </a:extLst>
          </p:cNvPr>
          <p:cNvSpPr/>
          <p:nvPr/>
        </p:nvSpPr>
        <p:spPr>
          <a:xfrm>
            <a:off x="5394036" y="1849438"/>
            <a:ext cx="5772728" cy="1700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0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classified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Year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EC62D9-6950-0449-8AB0-ECD8B3EA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88950"/>
            <a:ext cx="8085813" cy="5842000"/>
          </a:xfrm>
          <a:prstGeom prst="rect">
            <a:avLst/>
          </a:prstGeom>
        </p:spPr>
      </p:pic>
      <p:pic>
        <p:nvPicPr>
          <p:cNvPr id="51" name="Picture 5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6C8BB-9F98-F740-BA58-5FD50329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265" y="-1855"/>
            <a:ext cx="5496836" cy="309197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A42E140-2673-DA4F-BE5D-34806B54BA22}"/>
              </a:ext>
            </a:extLst>
          </p:cNvPr>
          <p:cNvSpPr/>
          <p:nvPr/>
        </p:nvSpPr>
        <p:spPr>
          <a:xfrm>
            <a:off x="5838833" y="205373"/>
            <a:ext cx="4850367" cy="1428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PL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Actional insights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Data grouping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Years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905BD5-5ECF-464A-B9F5-7BF26FDC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6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1168-2B0A-3C47-925A-537F4861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4F1-E1F0-8B4D-8BF1-78D6DBC2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Laha is an abstract distributed sensor framework that</a:t>
            </a:r>
          </a:p>
          <a:p>
            <a:pPr lvl="1"/>
            <a:r>
              <a:rPr lang="en-US" dirty="0"/>
              <a:t>Transforms primitive sensor data into actionable insights</a:t>
            </a:r>
          </a:p>
          <a:p>
            <a:pPr lvl="1"/>
            <a:r>
              <a:rPr lang="en-US" dirty="0"/>
              <a:t>Management of sensor data storage, retention, and analysis</a:t>
            </a:r>
          </a:p>
          <a:p>
            <a:pPr lvl="1"/>
            <a:r>
              <a:rPr lang="en-US" dirty="0"/>
              <a:t>Scales with minimal system degradation</a:t>
            </a:r>
          </a:p>
          <a:p>
            <a:pPr lvl="1"/>
            <a:r>
              <a:rPr lang="en-US" dirty="0"/>
              <a:t>Is general enough to apply to multiple DSN domains</a:t>
            </a:r>
          </a:p>
          <a:p>
            <a:pPr lvl="1"/>
            <a:r>
              <a:rPr lang="en-US" dirty="0"/>
              <a:t>Works with heterogenous and dynamic sensors</a:t>
            </a:r>
          </a:p>
          <a:p>
            <a:pPr lvl="1"/>
            <a:r>
              <a:rPr lang="en-US" dirty="0"/>
              <a:t>Provides predictive analytics </a:t>
            </a:r>
          </a:p>
          <a:p>
            <a:pPr lvl="1"/>
            <a:r>
              <a:rPr lang="en-US" dirty="0"/>
              <a:t>Provides self-optimization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8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4037-4C91-1548-B5AD-E4E3EDCA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B86D-5DDC-6043-AB26-0FC01E44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67" y="2277196"/>
            <a:ext cx="5379461" cy="3541714"/>
          </a:xfrm>
        </p:spPr>
        <p:txBody>
          <a:bodyPr/>
          <a:lstStyle/>
          <a:p>
            <a:r>
              <a:rPr lang="en-US" dirty="0"/>
              <a:t>Phenomena provide </a:t>
            </a:r>
          </a:p>
          <a:p>
            <a:pPr lvl="1"/>
            <a:r>
              <a:rPr lang="en-US" dirty="0"/>
              <a:t>Self-optimization</a:t>
            </a:r>
          </a:p>
          <a:p>
            <a:pPr lvl="1"/>
            <a:r>
              <a:rPr lang="en-US" dirty="0"/>
              <a:t>Actionable insights through</a:t>
            </a:r>
          </a:p>
          <a:p>
            <a:pPr lvl="2"/>
            <a:r>
              <a:rPr lang="en-US" dirty="0"/>
              <a:t>Predictive analytics</a:t>
            </a:r>
          </a:p>
          <a:p>
            <a:pPr lvl="2"/>
            <a:r>
              <a:rPr lang="en-US" dirty="0"/>
              <a:t>Ability to group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14743-F760-754C-B38F-28F432C83367}"/>
              </a:ext>
            </a:extLst>
          </p:cNvPr>
          <p:cNvSpPr txBox="1">
            <a:spLocks/>
          </p:cNvSpPr>
          <p:nvPr/>
        </p:nvSpPr>
        <p:spPr>
          <a:xfrm>
            <a:off x="6094412" y="2277196"/>
            <a:ext cx="537946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Phenomena</a:t>
            </a:r>
          </a:p>
          <a:p>
            <a:pPr lvl="1"/>
            <a:r>
              <a:rPr lang="en-US" dirty="0"/>
              <a:t>Annotation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Periodic</a:t>
            </a:r>
          </a:p>
          <a:p>
            <a:pPr lvl="1"/>
            <a:r>
              <a:rPr lang="en-US" dirty="0"/>
              <a:t>Similarity</a:t>
            </a:r>
          </a:p>
          <a:p>
            <a:pPr lvl="1"/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552139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ANNOTATION PHENOMENA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16335F-A64F-9940-A3F4-67CAA6030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655" y="2097088"/>
            <a:ext cx="11064690" cy="2665845"/>
          </a:xfrm>
        </p:spPr>
      </p:pic>
    </p:spTree>
    <p:extLst>
      <p:ext uri="{BB962C8B-B14F-4D97-AF65-F5344CB8AC3E}">
        <p14:creationId xmlns:p14="http://schemas.microsoft.com/office/powerpoint/2010/main" val="1050401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periodic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02FA8D-BA51-CC4F-8B34-6789A9A5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6148"/>
            <a:ext cx="6112382" cy="34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9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DESIGN: FUTURE PHENOMENA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112D71-68F5-514E-BE2C-4AA6872C0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3"/>
            <a:ext cx="5051471" cy="284145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C5915C-CAF9-FC44-B94F-390E5B684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492089"/>
            <a:ext cx="5051472" cy="18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5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DCD8-4425-DE41-B9E4-49027C33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periodic &amp; future phenomena</a:t>
            </a:r>
            <a:br>
              <a:rPr lang="en-US" dirty="0"/>
            </a:br>
            <a:r>
              <a:rPr lang="en-US" dirty="0"/>
              <a:t>	SELF-OPTIMIZATION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FEC71F-B6BB-7A48-8FF0-A7066DCAC195}"/>
              </a:ext>
            </a:extLst>
          </p:cNvPr>
          <p:cNvSpPr/>
          <p:nvPr/>
        </p:nvSpPr>
        <p:spPr>
          <a:xfrm>
            <a:off x="3823853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DA8FF9-F718-1B41-B2FA-A9FE5F1C0121}"/>
              </a:ext>
            </a:extLst>
          </p:cNvPr>
          <p:cNvSpPr/>
          <p:nvPr/>
        </p:nvSpPr>
        <p:spPr>
          <a:xfrm>
            <a:off x="6248398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A818DAA0-F95F-774F-9D08-18B0415A522D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5913580" y="15955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87E859B-E541-A542-A5C6-28DCE00F9918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5913581" y="33504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B4B97A-35F1-7743-BC1C-E31E15B7CE35}"/>
              </a:ext>
            </a:extLst>
          </p:cNvPr>
          <p:cNvSpPr txBox="1"/>
          <p:nvPr/>
        </p:nvSpPr>
        <p:spPr>
          <a:xfrm>
            <a:off x="4287111" y="21748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0DDB3-78EC-DE4D-B905-6EAB2CF4F7A7}"/>
              </a:ext>
            </a:extLst>
          </p:cNvPr>
          <p:cNvSpPr txBox="1"/>
          <p:nvPr/>
        </p:nvSpPr>
        <p:spPr>
          <a:xfrm>
            <a:off x="4338728" y="48264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1320724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SIMILARITY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F256A0D-B486-C643-A0D6-D7FE8A010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0" y="1530330"/>
            <a:ext cx="6703570" cy="37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5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13077"/>
            <a:ext cx="6844045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Results showing the effectiveness of Laha through the results and evaluation of the Laha-compatible DSNs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Time Synch Service*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Collaboration Service*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7391B-B30B-5D4A-9845-CEB4F8CE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9" y="1357803"/>
            <a:ext cx="9710343" cy="5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2" y="-491145"/>
            <a:ext cx="9905998" cy="1478570"/>
          </a:xfrm>
        </p:spPr>
        <p:txBody>
          <a:bodyPr/>
          <a:lstStyle/>
          <a:p>
            <a:r>
              <a:rPr lang="en-US" dirty="0"/>
              <a:t>LOKAHI: Web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BEE3D-469C-1E48-AD9B-154DF9B1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47873" cy="685799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2C0A2-D77B-1544-A27F-90FFACFB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50" y="0"/>
            <a:ext cx="3473150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DC27666-8381-094C-BF4C-423A63D5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40" y="501184"/>
            <a:ext cx="5086241" cy="2537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2A5384-D5EF-3145-A04C-9B8D033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13" y="3170382"/>
            <a:ext cx="3893774" cy="35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Lokahi: Analysis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F1085-15CF-8E4E-80C2-860E2B5A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4" y="1379969"/>
            <a:ext cx="3310219" cy="21185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F8E68-5217-E44E-A210-BB8BD717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25" y="1376921"/>
            <a:ext cx="3319744" cy="21246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E67C-96B8-1147-AA44-D794B80F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60" y="1376921"/>
            <a:ext cx="3319744" cy="212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E1F58-3912-524A-9679-E2CCA49B287F}"/>
              </a:ext>
            </a:extLst>
          </p:cNvPr>
          <p:cNvSpPr txBox="1"/>
          <p:nvPr/>
        </p:nvSpPr>
        <p:spPr>
          <a:xfrm>
            <a:off x="8305788" y="3568462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entry above Maui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7AEB5-042A-F648-883C-B823BB913F3F}"/>
              </a:ext>
            </a:extLst>
          </p:cNvPr>
          <p:cNvSpPr txBox="1"/>
          <p:nvPr/>
        </p:nvSpPr>
        <p:spPr>
          <a:xfrm>
            <a:off x="5333002" y="3568462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SpaceX launch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339E46-3BC1-B043-863D-C77BFF3DAEC1}"/>
              </a:ext>
            </a:extLst>
          </p:cNvPr>
          <p:cNvSpPr txBox="1"/>
          <p:nvPr/>
        </p:nvSpPr>
        <p:spPr>
          <a:xfrm>
            <a:off x="1184623" y="3589880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Island earthquake</a:t>
            </a:r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A2C92-9D5D-7549-AEA2-4B8F3CE8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Evaluation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939577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7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black, clock, small&#10;&#10;Description automatically generated">
            <a:extLst>
              <a:ext uri="{FF2B5EF4-FFF2-40B4-BE49-F238E27FC236}">
                <a16:creationId xmlns:a16="http://schemas.microsoft.com/office/drawing/2014/main" id="{D1AF33DB-2E6B-CE45-AAC7-1F7A6695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74" y="1147146"/>
            <a:ext cx="3931411" cy="22015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4621F-DA50-7A4F-B305-51F8CAD6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3930374"/>
            <a:ext cx="4635583" cy="13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</a:t>
            </a:r>
          </a:p>
          <a:p>
            <a:pPr lvl="2"/>
            <a:r>
              <a:rPr lang="en-US" dirty="0"/>
              <a:t>GE PQMII</a:t>
            </a:r>
          </a:p>
          <a:p>
            <a:pPr lvl="2"/>
            <a:r>
              <a:rPr lang="en-US" dirty="0"/>
              <a:t>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Compare against</a:t>
            </a:r>
          </a:p>
          <a:p>
            <a:pPr lvl="2"/>
            <a:r>
              <a:rPr lang="en-US" dirty="0" err="1"/>
              <a:t>Bruel</a:t>
            </a:r>
            <a:r>
              <a:rPr lang="en-US" dirty="0"/>
              <a:t> &amp; </a:t>
            </a:r>
            <a:r>
              <a:rPr lang="en-US" dirty="0" err="1"/>
              <a:t>Kjaer</a:t>
            </a:r>
            <a:r>
              <a:rPr lang="en-US" dirty="0"/>
              <a:t> Microphone Type 4193 </a:t>
            </a:r>
          </a:p>
          <a:p>
            <a:pPr lvl="2"/>
            <a:r>
              <a:rPr lang="en-US" dirty="0"/>
              <a:t>MB3 digital </a:t>
            </a:r>
            <a:r>
              <a:rPr lang="en-US" dirty="0" err="1"/>
              <a:t>microbarometer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generality of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big data sensor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A985-2961-9D46-B456-7B098A17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4B2B7-925A-9A4F-9F80-C90B192E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09376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Results of data validation</a:t>
            </a:r>
          </a:p>
        </p:txBody>
      </p:sp>
      <p:sp>
        <p:nvSpPr>
          <p:cNvPr id="18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55F2-10CA-AC4C-A188-9989C930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25" y="1137621"/>
            <a:ext cx="2420454" cy="220719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656899-6A23-4649-BCFB-16A2C444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45" y="1137621"/>
            <a:ext cx="2438122" cy="2207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03DD1-3949-7545-8C30-BC89316C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2" y="3505687"/>
            <a:ext cx="2441780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3890C-26FF-EF43-A882-AE71048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653" y="3505686"/>
            <a:ext cx="2463105" cy="22071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29CECA-4054-4CDF-B063-AE0D331A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OPQ Events vs Ground Truth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Results of generality of laha: OPQ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E7622-BDC2-814A-9627-308D23C0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19407"/>
            <a:ext cx="6112382" cy="2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Results of generality of laha: OPQ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79438-AB08-9A44-85D1-BE96030E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36" y="951493"/>
            <a:ext cx="3352668" cy="2975493"/>
          </a:xfrm>
          <a:prstGeom prst="rect">
            <a:avLst/>
          </a:prstGeom>
        </p:spPr>
      </p:pic>
      <p:pic>
        <p:nvPicPr>
          <p:cNvPr id="9" name="Picture 8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73D79CAC-ECE7-8941-A1B3-E919069B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999571"/>
            <a:ext cx="5051472" cy="28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75162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Results of generality of laha: OPQ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04F616-0608-BE43-81D6-BFBBBA47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38"/>
            <a:ext cx="5188784" cy="291869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406F9E-ECC5-6B4A-9AD1-C6858FF1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16" y="-11839"/>
            <a:ext cx="5188784" cy="291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7755F-1F2F-3B42-B6F4-9E2AE1C2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16" y="3140364"/>
            <a:ext cx="5188786" cy="291869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ED923-3CCB-C945-8D27-F7CDE275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40364"/>
            <a:ext cx="5188785" cy="2918692"/>
          </a:xfrm>
          <a:prstGeom prst="rect">
            <a:avLst/>
          </a:prstGeom>
        </p:spPr>
      </p:pic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7784450E-9807-CA41-871E-7751CC508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078" y="2050766"/>
            <a:ext cx="2533843" cy="19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9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06717"/>
            <a:ext cx="9905998" cy="1478570"/>
          </a:xfrm>
        </p:spPr>
        <p:txBody>
          <a:bodyPr/>
          <a:lstStyle/>
          <a:p>
            <a:r>
              <a:rPr lang="en-US" dirty="0"/>
              <a:t>Results of generality of laha: Lokahi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7D6C4-1A93-4642-A14D-EDC32022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409" y="1074591"/>
            <a:ext cx="3923702" cy="2511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D7EFC-A781-AA47-BB4F-38E018F4895A}"/>
              </a:ext>
            </a:extLst>
          </p:cNvPr>
          <p:cNvSpPr txBox="1"/>
          <p:nvPr/>
        </p:nvSpPr>
        <p:spPr>
          <a:xfrm>
            <a:off x="2299994" y="3586016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Meteor Entry over Maui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C9B6-A571-674C-8F1D-49B4EB8E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9" y="3955348"/>
            <a:ext cx="3923702" cy="251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891BE-75BC-DF4D-A960-629A55061F82}"/>
              </a:ext>
            </a:extLst>
          </p:cNvPr>
          <p:cNvSpPr txBox="1"/>
          <p:nvPr/>
        </p:nvSpPr>
        <p:spPr>
          <a:xfrm>
            <a:off x="2389858" y="6466773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Island Earthquake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96A10-A8CD-F542-BD0F-3FE0D49E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00" y="1007036"/>
            <a:ext cx="3923702" cy="2511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4CC07-B0B3-E64E-B54A-7F43A833687A}"/>
              </a:ext>
            </a:extLst>
          </p:cNvPr>
          <p:cNvSpPr txBox="1"/>
          <p:nvPr/>
        </p:nvSpPr>
        <p:spPr>
          <a:xfrm>
            <a:off x="7734399" y="3519933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SpaceX Falcon 9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4FF1C-3917-3243-AB1B-DF7AC237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391" y="3940802"/>
            <a:ext cx="4006919" cy="2505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6EF648-B8CB-754C-ADB5-3C792982CF60}"/>
              </a:ext>
            </a:extLst>
          </p:cNvPr>
          <p:cNvSpPr txBox="1"/>
          <p:nvPr/>
        </p:nvSpPr>
        <p:spPr>
          <a:xfrm>
            <a:off x="7734398" y="6453511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Hurricane Lane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BB1CA-4AF5-DD4A-8BDF-DED13E8B78B8}"/>
              </a:ext>
            </a:extLst>
          </p:cNvPr>
          <p:cNvSpPr txBox="1"/>
          <p:nvPr/>
        </p:nvSpPr>
        <p:spPr>
          <a:xfrm>
            <a:off x="4568660" y="494089"/>
            <a:ext cx="32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results available at </a:t>
            </a:r>
            <a:r>
              <a:rPr lang="en-US" dirty="0" err="1"/>
              <a:t>redvox.io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24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Laha level hierarchy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1D504DB-39A5-424A-BCEA-EC6A8F6C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32" y="1141368"/>
            <a:ext cx="376841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Contribution #1: Laha design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94ED30-B159-8F43-93D6-82186AD7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44" y="1137621"/>
            <a:ext cx="377626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Novel abstract distributed sensor framework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Converting primitive data into actionable insights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Sensor data management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annotation phenomena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6B2E9E-2FE8-E840-9232-3A91B48F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05680"/>
              </p:ext>
            </p:extLst>
          </p:nvPr>
        </p:nvGraphicFramePr>
        <p:xfrm>
          <a:off x="879911" y="2138437"/>
          <a:ext cx="6532452" cy="257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89">
                  <a:extLst>
                    <a:ext uri="{9D8B030D-6E8A-4147-A177-3AD203B41FA5}">
                      <a16:colId xmlns:a16="http://schemas.microsoft.com/office/drawing/2014/main" val="25543632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01531570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781896953"/>
                    </a:ext>
                  </a:extLst>
                </a:gridCol>
                <a:gridCol w="1593454">
                  <a:extLst>
                    <a:ext uri="{9D8B030D-6E8A-4147-A177-3AD203B41FA5}">
                      <a16:colId xmlns:a16="http://schemas.microsoft.com/office/drawing/2014/main" val="148999071"/>
                    </a:ext>
                  </a:extLst>
                </a:gridCol>
              </a:tblGrid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Description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Boxes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Events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Incidents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147035384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Oahu Storm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400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302962672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 err="1"/>
                        <a:t>Makiki</a:t>
                      </a:r>
                      <a:r>
                        <a:rPr lang="en-US" sz="2500" dirty="0"/>
                        <a:t>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143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49709467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Manoa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15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168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22813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1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PERiodic phenomena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7A4CB-DA9C-FB44-8752-9679C5AC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4"/>
            <a:ext cx="5051471" cy="2841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8C3A5-E018-474F-9D08-5054B2BC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801491"/>
            <a:ext cx="5051472" cy="1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7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79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/>
              <a:t>Results of converting primitive data into actionable insights:</a:t>
            </a:r>
            <a:br>
              <a:rPr lang="en-US" sz="2300"/>
            </a:br>
            <a:br>
              <a:rPr lang="en-US" sz="2300"/>
            </a:br>
            <a:r>
              <a:rPr lang="en-US" sz="2300"/>
              <a:t>FUTURE phenomena</a:t>
            </a:r>
            <a:endParaRPr lang="en-US" sz="23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68953-C98E-A54B-B0BF-9D34B768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7" y="1343173"/>
            <a:ext cx="3689223" cy="207518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C59B03-E28D-4D47-9F96-E4AF9F7C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20" y="1272958"/>
            <a:ext cx="3977472" cy="22373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68F57-7590-B34A-8D06-BA597421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84" y="1816788"/>
            <a:ext cx="3319744" cy="1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57159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similarity phenomena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41AF2A-D0ED-3241-A2CC-AE4E1B17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8835"/>
            <a:ext cx="7520453" cy="423025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7B39D-932E-2140-9E9F-1B6A034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20" y="1887054"/>
            <a:ext cx="4547080" cy="17322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653EC-EF98-FF49-AA87-DA85CB9A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13" y="0"/>
            <a:ext cx="4556387" cy="17322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33EBB-6B2D-224F-9FEB-8C116B96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13" y="3770106"/>
            <a:ext cx="4556387" cy="18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7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40" y="38639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 </a:t>
            </a:r>
            <a:br>
              <a:rPr lang="en-US" dirty="0"/>
            </a:br>
            <a:r>
              <a:rPr lang="en-US" dirty="0"/>
              <a:t>big data: OPQ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DCDF3B-AC4D-A444-8B65-CE411DD6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2251363"/>
            <a:ext cx="6095999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8B20C-E6E5-0249-9CA8-454CF80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7C5084AA-3C8A-C248-87CD-D3013437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18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</a:t>
            </a:r>
            <a:br>
              <a:rPr lang="en-US" dirty="0"/>
            </a:br>
            <a:r>
              <a:rPr lang="en-US" dirty="0"/>
              <a:t> big data: Lokahi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157BC-114D-3C4A-9917-A22074DE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938"/>
            <a:ext cx="6202635" cy="34889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A5B82-8C59-2844-8880-8FEE527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35" y="3496541"/>
            <a:ext cx="5975927" cy="336145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52089-99EA-A24C-9629-E02F6F5A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35" y="0"/>
            <a:ext cx="5975929" cy="33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6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66" y="2249487"/>
            <a:ext cx="9905999" cy="3541714"/>
          </a:xfrm>
        </p:spPr>
        <p:txBody>
          <a:bodyPr/>
          <a:lstStyle/>
          <a:p>
            <a:r>
              <a:rPr lang="en-US" dirty="0"/>
              <a:t>Adaptive optimizations for triggering</a:t>
            </a:r>
          </a:p>
          <a:p>
            <a:pPr lvl="1"/>
            <a:r>
              <a:rPr lang="en-US" dirty="0"/>
              <a:t>Dynamically alter measurement rate (1Hz-&gt;6Hz)</a:t>
            </a:r>
          </a:p>
          <a:p>
            <a:r>
              <a:rPr lang="en-US" dirty="0"/>
              <a:t>Adaptive optimizations for detection/classification</a:t>
            </a:r>
          </a:p>
          <a:p>
            <a:pPr lvl="1"/>
            <a:r>
              <a:rPr lang="en-US" dirty="0"/>
              <a:t>Dynamically alter thresholds</a:t>
            </a:r>
          </a:p>
          <a:p>
            <a:pPr lvl="1"/>
            <a:r>
              <a:rPr lang="en-US" b="1" dirty="0"/>
              <a:t>37/210 predicted events are sub-threshold</a:t>
            </a:r>
          </a:p>
          <a:p>
            <a:r>
              <a:rPr lang="en-US" dirty="0"/>
              <a:t>Model of Underlying Sensor Field Topology </a:t>
            </a:r>
          </a:p>
          <a:p>
            <a:pPr lvl="1"/>
            <a:r>
              <a:rPr lang="en-US" dirty="0"/>
              <a:t>Requires more detailed knowledge of grid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9DC0DA-759F-E242-9DD1-25012F22E187}"/>
              </a:ext>
            </a:extLst>
          </p:cNvPr>
          <p:cNvSpPr/>
          <p:nvPr/>
        </p:nvSpPr>
        <p:spPr>
          <a:xfrm>
            <a:off x="7675417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DBC65-B934-B744-AD5C-ACACF0956050}"/>
              </a:ext>
            </a:extLst>
          </p:cNvPr>
          <p:cNvSpPr/>
          <p:nvPr/>
        </p:nvSpPr>
        <p:spPr>
          <a:xfrm>
            <a:off x="10099962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2311951-BAFA-9540-A360-46318CB34866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9765144" y="12907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2CE2F6F-E61E-EC45-A0D9-F8FF90F47511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9765145" y="30456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2255AE-F4D2-0D43-85D3-FD0D179B31CB}"/>
              </a:ext>
            </a:extLst>
          </p:cNvPr>
          <p:cNvSpPr txBox="1"/>
          <p:nvPr/>
        </p:nvSpPr>
        <p:spPr>
          <a:xfrm>
            <a:off x="8138675" y="18700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7F077-1C1C-674B-AD64-5262C3916F6E}"/>
              </a:ext>
            </a:extLst>
          </p:cNvPr>
          <p:cNvSpPr txBox="1"/>
          <p:nvPr/>
        </p:nvSpPr>
        <p:spPr>
          <a:xfrm>
            <a:off x="8190292" y="45216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0510-6A93-6F48-8F12-E678A807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laha suitability for </a:t>
            </a:r>
            <a:r>
              <a:rPr lang="en-US" dirty="0" err="1"/>
              <a:t>dsns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5D96-BE19-5D42-B062-DF368C62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92043" cy="3541714"/>
          </a:xfrm>
        </p:spPr>
        <p:txBody>
          <a:bodyPr/>
          <a:lstStyle/>
          <a:p>
            <a:r>
              <a:rPr lang="en-US" dirty="0"/>
              <a:t>Sensor Sampling Rate</a:t>
            </a:r>
          </a:p>
          <a:p>
            <a:r>
              <a:rPr lang="en-US" dirty="0"/>
              <a:t>Network Uptime</a:t>
            </a:r>
          </a:p>
          <a:p>
            <a:r>
              <a:rPr lang="en-US" dirty="0"/>
              <a:t>Signal-to-Noise</a:t>
            </a:r>
          </a:p>
          <a:p>
            <a:r>
              <a:rPr lang="en-US" dirty="0"/>
              <a:t>Data Acquisition</a:t>
            </a:r>
          </a:p>
          <a:p>
            <a:r>
              <a:rPr lang="en-US" dirty="0"/>
              <a:t>Sensor Availability</a:t>
            </a:r>
          </a:p>
          <a:p>
            <a:r>
              <a:rPr lang="en-US" dirty="0"/>
              <a:t>Numerous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E2A383-7A59-5B4C-BCC5-6000C45750AC}"/>
              </a:ext>
            </a:extLst>
          </p:cNvPr>
          <p:cNvSpPr txBox="1">
            <a:spLocks/>
          </p:cNvSpPr>
          <p:nvPr/>
        </p:nvSpPr>
        <p:spPr>
          <a:xfrm>
            <a:off x="5671848" y="2249487"/>
            <a:ext cx="44789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Signal Classifications</a:t>
            </a:r>
          </a:p>
          <a:p>
            <a:r>
              <a:rPr lang="en-US" dirty="0"/>
              <a:t>Designed for Laha</a:t>
            </a:r>
          </a:p>
          <a:p>
            <a:r>
              <a:rPr lang="en-US" dirty="0"/>
              <a:t>Other DSNs</a:t>
            </a:r>
          </a:p>
        </p:txBody>
      </p:sp>
    </p:spTree>
    <p:extLst>
      <p:ext uri="{BB962C8B-B14F-4D97-AF65-F5344CB8AC3E}">
        <p14:creationId xmlns:p14="http://schemas.microsoft.com/office/powerpoint/2010/main" val="35393171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AE787-2B0F-B844-A2DE-9D47AB19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Discussion on laha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D94E-55B8-7E43-AE5C-D0434AD1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SML*</a:t>
            </a:r>
          </a:p>
          <a:p>
            <a:r>
              <a:rPr lang="en-US" dirty="0">
                <a:solidFill>
                  <a:srgbClr val="FFFFFF"/>
                </a:solidFill>
              </a:rPr>
              <a:t>IML</a:t>
            </a:r>
          </a:p>
          <a:p>
            <a:r>
              <a:rPr lang="en-US" dirty="0">
                <a:solidFill>
                  <a:srgbClr val="FFFFFF"/>
                </a:solidFill>
              </a:rPr>
              <a:t>AML</a:t>
            </a:r>
          </a:p>
          <a:p>
            <a:r>
              <a:rPr lang="en-US" i="1" dirty="0">
                <a:solidFill>
                  <a:srgbClr val="FFFFFF"/>
                </a:solidFill>
              </a:rPr>
              <a:t>DFL*</a:t>
            </a:r>
          </a:p>
          <a:p>
            <a:r>
              <a:rPr lang="en-US" dirty="0">
                <a:solidFill>
                  <a:srgbClr val="FFFFFF"/>
                </a:solidFill>
              </a:rPr>
              <a:t>DL</a:t>
            </a:r>
          </a:p>
          <a:p>
            <a:r>
              <a:rPr lang="en-US" dirty="0">
                <a:solidFill>
                  <a:srgbClr val="FFFFFF"/>
                </a:solidFill>
              </a:rPr>
              <a:t>IL </a:t>
            </a:r>
          </a:p>
          <a:p>
            <a:r>
              <a:rPr lang="en-US" dirty="0">
                <a:solidFill>
                  <a:srgbClr val="FFFFFF"/>
                </a:solidFill>
              </a:rPr>
              <a:t>PL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E3FF434-727B-8F48-AD4C-1FADE5B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17" y="643467"/>
            <a:ext cx="4300167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/>
              <a:t>Contribution #2: Laha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Deployment of two Laha-compatible DSNs</a:t>
            </a:r>
          </a:p>
          <a:p>
            <a:r>
              <a:rPr lang="en-US"/>
              <a:t>Validated data collection</a:t>
            </a:r>
          </a:p>
          <a:p>
            <a:r>
              <a:rPr lang="en-US"/>
              <a:t>Several experiments that test Laha’s major claims</a:t>
            </a:r>
          </a:p>
          <a:p>
            <a:pPr lvl="1"/>
            <a:endParaRPr lang="en-US"/>
          </a:p>
        </p:txBody>
      </p: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D0E1FA7-A9C4-1A42-9617-EFFBFB8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57" y="0"/>
            <a:ext cx="2525167" cy="2286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D2918-32DC-6341-9A3B-BFAF610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10" y="2377440"/>
            <a:ext cx="4046328" cy="2276060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DCF9432F-16A8-CF4D-90D9-C84FD901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10" y="4673138"/>
            <a:ext cx="4162528" cy="2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directions</a:t>
            </a:r>
          </a:p>
        </p:txBody>
      </p:sp>
      <p:sp useBgFill="1"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F333107-448C-4647-8AC5-F1A66436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8" y="1147145"/>
            <a:ext cx="3528603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</a:t>
            </a:r>
          </a:p>
          <a:p>
            <a:r>
              <a:rPr lang="en-US">
                <a:solidFill>
                  <a:srgbClr val="FFFFFF"/>
                </a:solidFill>
              </a:rPr>
              <a:t>Modifying windows and thresholds</a:t>
            </a:r>
          </a:p>
          <a:p>
            <a:r>
              <a:rPr lang="en-US">
                <a:solidFill>
                  <a:srgbClr val="FFFFFF"/>
                </a:solidFill>
              </a:rPr>
              <a:t>Additional simulations</a:t>
            </a:r>
          </a:p>
          <a:p>
            <a:r>
              <a:rPr lang="en-US">
                <a:solidFill>
                  <a:srgbClr val="FFFFFF"/>
                </a:solidFill>
              </a:rPr>
              <a:t>Altering the Level-hierarchy</a:t>
            </a:r>
          </a:p>
          <a:p>
            <a:r>
              <a:rPr lang="en-US">
                <a:solidFill>
                  <a:srgbClr val="FFFFFF"/>
                </a:solidFill>
              </a:rPr>
              <a:t>Enhanced metric collection</a:t>
            </a:r>
          </a:p>
          <a:p>
            <a:r>
              <a:rPr lang="en-US">
                <a:solidFill>
                  <a:srgbClr val="FFFFFF"/>
                </a:solidFill>
              </a:rPr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100"/>
              <a:t>Contribution #3: Laha-compliant reference implementations 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DFDA5-CA3A-5D41-BB32-1F9FF6F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46" y="3425254"/>
            <a:ext cx="3439983" cy="22015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D78D8-DCBA-6045-B520-38D5C0B6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67" y="1148691"/>
            <a:ext cx="3913939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1292</Words>
  <Application>Microsoft Macintosh PowerPoint</Application>
  <PresentationFormat>Widescreen</PresentationFormat>
  <Paragraphs>275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Arial</vt:lpstr>
      <vt:lpstr>Tw Cen MT</vt:lpstr>
      <vt:lpstr>Circuit</vt:lpstr>
      <vt:lpstr>Laha: A Framework for adaptive optimization of distributed sensor frameworks</vt:lpstr>
      <vt:lpstr>DSNs and DSN management:  The big picture</vt:lpstr>
      <vt:lpstr>Distributed sensor networks </vt:lpstr>
      <vt:lpstr>Laha: addressing DSN issues</vt:lpstr>
      <vt:lpstr>Laha: A Framework for addressing DSN issues</vt:lpstr>
      <vt:lpstr>Major claims of the laha framework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Big Data and Distributed Sensor Networks  </vt:lpstr>
      <vt:lpstr>Big data management for dsns</vt:lpstr>
      <vt:lpstr>Data Grid (Chervenak et al 2000)</vt:lpstr>
      <vt:lpstr>CAMDOOP (costa et al 2012)</vt:lpstr>
      <vt:lpstr>Big Data reduction framework (REHMAN et al 2016)</vt:lpstr>
      <vt:lpstr>Fog Computing: Focusing on Mobile Users at the Edge (luan et al 2015)</vt:lpstr>
      <vt:lpstr>Self-organizing Artificial Neural Networks into Hydrographic Big Data Reduction Process (Stateczny et al 2014)</vt:lpstr>
      <vt:lpstr>Predictive analytics and forecasting for dsns</vt:lpstr>
      <vt:lpstr>Energy conservation in wireless sensor networks: A survey (anastasi et al 2009) </vt:lpstr>
      <vt:lpstr>Efficient Mining of Partial Periodic Patterns in Time Series Database (HAN et al 1999)</vt:lpstr>
      <vt:lpstr>An Energy-efficient Querying Framework In SensorNetworks For Detecting Node Similarities (TULONE et al 2006)</vt:lpstr>
      <vt:lpstr>Topology and localization</vt:lpstr>
      <vt:lpstr>Distributed localization in wireless sensor networks: a quantitative comparison (langendoen et al 2003)</vt:lpstr>
      <vt:lpstr>Infrasound and seismic detections associated with the 7 September 2015 Bangkok fireball (Caudron et al 2016) </vt:lpstr>
      <vt:lpstr>A Direction Finder for Power Quality Disturbances Based Upon Disturbance Power and Energy (PARSONS et al 1998)</vt:lpstr>
      <vt:lpstr>Optimal Number and Locations of Power Quality Monitors Considering System Topology (won et al 2008)</vt:lpstr>
      <vt:lpstr>Optimizations for triggering</vt:lpstr>
      <vt:lpstr>Wireless integrated network sensors (pottie et al 2000)</vt:lpstr>
      <vt:lpstr>An Adaptive Sampling Algorithm for Effective Energy Management in Wireless Sensor Networks With Energy-Hungry Sensors (Alippi et al 2010)</vt:lpstr>
      <vt:lpstr>topology Control in Wireless Ad Hoc and Sensor Networks (SANti 2005)</vt:lpstr>
      <vt:lpstr>Laha design: converting primitive data into actionable insights &amp; sensor big data management </vt:lpstr>
      <vt:lpstr>PowerPoint Presentation</vt:lpstr>
      <vt:lpstr>Design: Laha</vt:lpstr>
      <vt:lpstr>Design: LAHA IML</vt:lpstr>
      <vt:lpstr>Design: LAHA AML</vt:lpstr>
      <vt:lpstr>Design: LAHA DL</vt:lpstr>
      <vt:lpstr>Design: LAHA IL</vt:lpstr>
      <vt:lpstr>Design: Laha PL</vt:lpstr>
      <vt:lpstr>Design: Phenomena</vt:lpstr>
      <vt:lpstr>DESIGN: ANNOTATION PHENOMENA</vt:lpstr>
      <vt:lpstr>DESIGN: periodic PHENOMENA</vt:lpstr>
      <vt:lpstr>DESIGN: FUTURE PHENOMENA</vt:lpstr>
      <vt:lpstr>Design: periodic &amp; future phenomena  SELF-OPTIMIZATION</vt:lpstr>
      <vt:lpstr>DESIGN: SIMILARITY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Web</vt:lpstr>
      <vt:lpstr>Lokahi: Analysis</vt:lpstr>
      <vt:lpstr>Evaluation techniques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</vt:lpstr>
      <vt:lpstr>Evaluation of tertiary goals</vt:lpstr>
      <vt:lpstr>RESULTS</vt:lpstr>
      <vt:lpstr>Results of data validation</vt:lpstr>
      <vt:lpstr>Results of generality of laha: OPQ</vt:lpstr>
      <vt:lpstr>Results of generality of laha: OPQ</vt:lpstr>
      <vt:lpstr>Results of generality of laha: OPQ</vt:lpstr>
      <vt:lpstr>Results of generality of laha: Lokahi</vt:lpstr>
      <vt:lpstr>Results of converting primitive data into actionable insights:  Laha level hierarchy</vt:lpstr>
      <vt:lpstr>Results of converting primitive data into actionable insights:  annotation phenomena</vt:lpstr>
      <vt:lpstr>Results of converting primitive data into actionable insights:  PERiodic phenomena</vt:lpstr>
      <vt:lpstr>Results of converting primitive data into actionable insights:  FUTURE phenomena</vt:lpstr>
      <vt:lpstr>Results of converting primitive data into actionable insights:  similarity phenomena</vt:lpstr>
      <vt:lpstr>Results of tiered  management of  big data: OPQ</vt:lpstr>
      <vt:lpstr>Results of tiered  management of  big data: Lokahi</vt:lpstr>
      <vt:lpstr>Results of tertiary goals</vt:lpstr>
      <vt:lpstr>Discussion on laha suitability for dsns</vt:lpstr>
      <vt:lpstr>Discussion on laha levels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1</cp:revision>
  <dcterms:created xsi:type="dcterms:W3CDTF">2020-02-09T18:48:55Z</dcterms:created>
  <dcterms:modified xsi:type="dcterms:W3CDTF">2020-02-09T18:51:01Z</dcterms:modified>
</cp:coreProperties>
</file>